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rshini.Padmanabhan" initials="V" lastIdx="0" clrIdx="0">
    <p:extLst>
      <p:ext uri="{19B8F6BF-5375-455C-9EA6-DF929625EA0E}">
        <p15:presenceInfo xmlns:p15="http://schemas.microsoft.com/office/powerpoint/2012/main" userId="Varshini.Padmanabh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707" autoAdjust="0"/>
  </p:normalViewPr>
  <p:slideViewPr>
    <p:cSldViewPr snapToGrid="0">
      <p:cViewPr varScale="1">
        <p:scale>
          <a:sx n="88" d="100"/>
          <a:sy n="88" d="100"/>
        </p:scale>
        <p:origin x="1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8/7/2014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AML ABU Automation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Varshini &amp; Anil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866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74962" y="2978221"/>
            <a:ext cx="3685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2700">
                  <a:solidFill>
                    <a:schemeClr val="accent5"/>
                  </a:solidFill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Thankyou</a:t>
            </a:r>
            <a:r>
              <a:rPr lang="en-US" sz="5400" b="1" dirty="0" smtClean="0">
                <a:ln w="12700">
                  <a:solidFill>
                    <a:schemeClr val="accent5"/>
                  </a:solidFill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en-US" sz="5400" b="1" cap="none" spc="0" dirty="0">
              <a:ln w="12700">
                <a:solidFill>
                  <a:schemeClr val="accent5"/>
                </a:solidFill>
                <a:prstDash val="solid"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48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Testing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 testing framework or more specifically a testing automation framework is </a:t>
            </a:r>
            <a:r>
              <a:rPr lang="en-US" dirty="0" smtClean="0"/>
              <a:t>an execution </a:t>
            </a:r>
            <a:r>
              <a:rPr lang="en-US" dirty="0"/>
              <a:t>environment for automated tests. It is the overall system in which </a:t>
            </a:r>
            <a:r>
              <a:rPr lang="en-US" dirty="0" smtClean="0"/>
              <a:t>the tests </a:t>
            </a:r>
            <a:r>
              <a:rPr lang="en-US" dirty="0"/>
              <a:t>will be automated.</a:t>
            </a:r>
          </a:p>
          <a:p>
            <a:r>
              <a:rPr lang="en-US" dirty="0" smtClean="0"/>
              <a:t>It </a:t>
            </a:r>
            <a:r>
              <a:rPr lang="en-US" dirty="0"/>
              <a:t>is defined as the set of assumptions, concepts, and practices that constitute </a:t>
            </a:r>
            <a:r>
              <a:rPr lang="en-US" dirty="0" smtClean="0"/>
              <a:t>a work </a:t>
            </a:r>
            <a:r>
              <a:rPr lang="en-US" dirty="0"/>
              <a:t>platform or support for automated testing.</a:t>
            </a:r>
          </a:p>
          <a:p>
            <a:r>
              <a:rPr lang="en-US" dirty="0" smtClean="0"/>
              <a:t> </a:t>
            </a:r>
            <a:r>
              <a:rPr lang="en-US" dirty="0"/>
              <a:t>The Testing framework is responsible for:</a:t>
            </a:r>
          </a:p>
          <a:p>
            <a:pPr marL="0" indent="0">
              <a:buNone/>
            </a:pPr>
            <a:r>
              <a:rPr lang="en-US" dirty="0" smtClean="0"/>
              <a:t>       Defining </a:t>
            </a:r>
            <a:r>
              <a:rPr lang="en-US" dirty="0"/>
              <a:t>the format in which to express expectations.</a:t>
            </a:r>
          </a:p>
          <a:p>
            <a:pPr marL="0" indent="0">
              <a:buNone/>
            </a:pPr>
            <a:r>
              <a:rPr lang="en-US" dirty="0" smtClean="0"/>
              <a:t>       Creating </a:t>
            </a:r>
            <a:r>
              <a:rPr lang="en-US" dirty="0"/>
              <a:t>a mechanism to hook into or drive the application under test</a:t>
            </a:r>
          </a:p>
          <a:p>
            <a:pPr marL="0" indent="0">
              <a:buNone/>
            </a:pPr>
            <a:r>
              <a:rPr lang="en-US" dirty="0" smtClean="0"/>
              <a:t>       Executing </a:t>
            </a:r>
            <a:r>
              <a:rPr lang="en-US" dirty="0"/>
              <a:t>the tests</a:t>
            </a:r>
          </a:p>
          <a:p>
            <a:pPr marL="0" indent="0">
              <a:buNone/>
            </a:pPr>
            <a:r>
              <a:rPr lang="en-US" dirty="0" smtClean="0"/>
              <a:t>       Reporting </a:t>
            </a:r>
            <a:r>
              <a:rPr lang="en-US" dirty="0"/>
              <a:t>results</a:t>
            </a:r>
          </a:p>
          <a:p>
            <a:r>
              <a:rPr lang="en-US" dirty="0" smtClean="0"/>
              <a:t>Properties </a:t>
            </a:r>
            <a:r>
              <a:rPr lang="en-US" dirty="0"/>
              <a:t>of a testing framework: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It </a:t>
            </a:r>
            <a:r>
              <a:rPr lang="en-US" dirty="0"/>
              <a:t>is application independent.</a:t>
            </a:r>
          </a:p>
          <a:p>
            <a:pPr marL="0" indent="0">
              <a:buNone/>
            </a:pPr>
            <a:r>
              <a:rPr lang="en-US" dirty="0" smtClean="0"/>
              <a:t>       It </a:t>
            </a:r>
            <a:r>
              <a:rPr lang="en-US" dirty="0"/>
              <a:t>is easy to expand, maintain and perpetuate</a:t>
            </a:r>
          </a:p>
        </p:txBody>
      </p:sp>
    </p:spTree>
    <p:extLst>
      <p:ext uri="{BB962C8B-B14F-4D97-AF65-F5344CB8AC3E}">
        <p14:creationId xmlns:p14="http://schemas.microsoft.com/office/powerpoint/2010/main" val="1630869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a Testing Framework?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testing framework is </a:t>
            </a:r>
            <a:r>
              <a:rPr lang="en-US" dirty="0"/>
              <a:t>application independent and has the capability to </a:t>
            </a:r>
            <a:r>
              <a:rPr lang="en-US" dirty="0" smtClean="0"/>
              <a:t>expand with </a:t>
            </a:r>
            <a:r>
              <a:rPr lang="en-US" dirty="0"/>
              <a:t>the requirements of each application.</a:t>
            </a:r>
          </a:p>
          <a:p>
            <a:r>
              <a:rPr lang="en-US" dirty="0" smtClean="0"/>
              <a:t>An </a:t>
            </a:r>
            <a:r>
              <a:rPr lang="en-US" dirty="0"/>
              <a:t>organized test framework helps in avoiding duplication of test </a:t>
            </a:r>
            <a:r>
              <a:rPr lang="en-US" dirty="0" smtClean="0"/>
              <a:t>cases automated </a:t>
            </a:r>
            <a:r>
              <a:rPr lang="en-US" dirty="0"/>
              <a:t>across the application.</a:t>
            </a:r>
          </a:p>
          <a:p>
            <a:r>
              <a:rPr lang="en-US" dirty="0" smtClean="0"/>
              <a:t>Test </a:t>
            </a:r>
            <a:r>
              <a:rPr lang="en-US" dirty="0"/>
              <a:t>frameworks helps teams organize their test suites and in </a:t>
            </a:r>
            <a:r>
              <a:rPr lang="en-US" dirty="0" smtClean="0"/>
              <a:t>turn help </a:t>
            </a:r>
            <a:r>
              <a:rPr lang="en-US" dirty="0"/>
              <a:t>improve the efficiency of testing.</a:t>
            </a:r>
          </a:p>
        </p:txBody>
      </p:sp>
    </p:spTree>
    <p:extLst>
      <p:ext uri="{BB962C8B-B14F-4D97-AF65-F5344CB8AC3E}">
        <p14:creationId xmlns:p14="http://schemas.microsoft.com/office/powerpoint/2010/main" val="2985178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Testing Frameworks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Modular</a:t>
            </a:r>
          </a:p>
          <a:p>
            <a:r>
              <a:rPr lang="en-US" dirty="0" smtClean="0"/>
              <a:t>Data-Driven</a:t>
            </a:r>
          </a:p>
          <a:p>
            <a:r>
              <a:rPr lang="en-US" dirty="0" smtClean="0"/>
              <a:t>Keyword-Driven</a:t>
            </a:r>
          </a:p>
          <a:p>
            <a:r>
              <a:rPr lang="en-US" dirty="0" smtClean="0"/>
              <a:t>Hybrid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822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Data-Driven Testing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driven testing is where the test input and the expected output </a:t>
            </a:r>
            <a:r>
              <a:rPr lang="en-US" dirty="0" smtClean="0"/>
              <a:t>results are </a:t>
            </a:r>
            <a:r>
              <a:rPr lang="en-US" dirty="0"/>
              <a:t>stored in a separate data file </a:t>
            </a:r>
            <a:r>
              <a:rPr lang="en-US" dirty="0" smtClean="0"/>
              <a:t>so </a:t>
            </a:r>
            <a:r>
              <a:rPr lang="en-US" dirty="0"/>
              <a:t>that </a:t>
            </a:r>
            <a:r>
              <a:rPr lang="en-US" dirty="0" smtClean="0"/>
              <a:t>a single </a:t>
            </a:r>
            <a:r>
              <a:rPr lang="en-US" dirty="0"/>
              <a:t>driver script can execute all the test cases with multiple sets of</a:t>
            </a:r>
          </a:p>
          <a:p>
            <a:pPr marL="0" indent="0">
              <a:buNone/>
            </a:pPr>
            <a:r>
              <a:rPr lang="en-US" dirty="0" smtClean="0"/>
              <a:t>  data</a:t>
            </a:r>
            <a:r>
              <a:rPr lang="en-US" dirty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The driver script contains navigation through the program, reading of </a:t>
            </a:r>
            <a:r>
              <a:rPr lang="en-US" dirty="0" smtClean="0"/>
              <a:t>the data </a:t>
            </a:r>
            <a:r>
              <a:rPr lang="en-US" dirty="0"/>
              <a:t>files and logging of the test status information.</a:t>
            </a:r>
          </a:p>
        </p:txBody>
      </p:sp>
    </p:spTree>
    <p:extLst>
      <p:ext uri="{BB962C8B-B14F-4D97-AF65-F5344CB8AC3E}">
        <p14:creationId xmlns:p14="http://schemas.microsoft.com/office/powerpoint/2010/main" val="221915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Magnetic Disk 1"/>
          <p:cNvSpPr/>
          <p:nvPr/>
        </p:nvSpPr>
        <p:spPr>
          <a:xfrm>
            <a:off x="3178885" y="1065006"/>
            <a:ext cx="1581374" cy="1678193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Data File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390042" y="1118795"/>
            <a:ext cx="2151530" cy="15706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Driver Script</a:t>
            </a:r>
            <a:endParaRPr lang="en-US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2904565" y="3603812"/>
            <a:ext cx="2130014" cy="1463040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Expected Output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271708" y="3582297"/>
            <a:ext cx="2388197" cy="154910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Actual Output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8" name="Straight Arrow Connector 7"/>
          <p:cNvCxnSpPr>
            <a:stCxn id="2" idx="4"/>
            <a:endCxn id="3" idx="1"/>
          </p:cNvCxnSpPr>
          <p:nvPr/>
        </p:nvCxnSpPr>
        <p:spPr>
          <a:xfrm>
            <a:off x="4760259" y="1904103"/>
            <a:ext cx="162978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2" idx="3"/>
            <a:endCxn id="5" idx="0"/>
          </p:cNvCxnSpPr>
          <p:nvPr/>
        </p:nvCxnSpPr>
        <p:spPr>
          <a:xfrm>
            <a:off x="3969572" y="2743199"/>
            <a:ext cx="0" cy="8606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3" idx="2"/>
            <a:endCxn id="6" idx="0"/>
          </p:cNvCxnSpPr>
          <p:nvPr/>
        </p:nvCxnSpPr>
        <p:spPr>
          <a:xfrm>
            <a:off x="7465807" y="2689412"/>
            <a:ext cx="0" cy="892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46551" y="4109421"/>
            <a:ext cx="613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=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4887" y="530087"/>
            <a:ext cx="4199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Architecture of Data Driven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48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Alternate Process 1"/>
          <p:cNvSpPr/>
          <p:nvPr/>
        </p:nvSpPr>
        <p:spPr>
          <a:xfrm>
            <a:off x="586290" y="1226372"/>
            <a:ext cx="2581836" cy="4292301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17581" y="1850315"/>
            <a:ext cx="2119257" cy="8283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17581" y="3065929"/>
            <a:ext cx="2119257" cy="8068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suites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17580" y="4260028"/>
            <a:ext cx="2119257" cy="8068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Expected Output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7736" y="1495313"/>
            <a:ext cx="1161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File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658060" y="1636949"/>
            <a:ext cx="2377440" cy="119231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Controller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8035962" y="1191409"/>
            <a:ext cx="2108499" cy="214615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Scripts/</a:t>
            </a:r>
          </a:p>
          <a:p>
            <a:pPr algn="ctr"/>
            <a:r>
              <a:rPr lang="en-US" dirty="0" smtClean="0"/>
              <a:t>Engine</a:t>
            </a:r>
            <a:endParaRPr lang="en-US" dirty="0"/>
          </a:p>
        </p:txBody>
      </p:sp>
      <p:sp>
        <p:nvSpPr>
          <p:cNvPr id="16" name="Flowchart: Alternate Process 15"/>
          <p:cNvSpPr/>
          <p:nvPr/>
        </p:nvSpPr>
        <p:spPr>
          <a:xfrm>
            <a:off x="7998309" y="3998252"/>
            <a:ext cx="2183803" cy="1151068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 Data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03520" y="4389120"/>
            <a:ext cx="1032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= =</a:t>
            </a:r>
            <a:endParaRPr lang="en-US" dirty="0"/>
          </a:p>
        </p:txBody>
      </p:sp>
      <p:cxnSp>
        <p:nvCxnSpPr>
          <p:cNvPr id="19" name="Straight Arrow Connector 18"/>
          <p:cNvCxnSpPr>
            <a:endCxn id="10" idx="1"/>
          </p:cNvCxnSpPr>
          <p:nvPr/>
        </p:nvCxnSpPr>
        <p:spPr>
          <a:xfrm>
            <a:off x="3146610" y="2221454"/>
            <a:ext cx="1511450" cy="11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0" idx="3"/>
          </p:cNvCxnSpPr>
          <p:nvPr/>
        </p:nvCxnSpPr>
        <p:spPr>
          <a:xfrm flipV="1">
            <a:off x="7035500" y="2216075"/>
            <a:ext cx="978947" cy="17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4" idx="4"/>
            <a:endCxn id="16" idx="0"/>
          </p:cNvCxnSpPr>
          <p:nvPr/>
        </p:nvCxnSpPr>
        <p:spPr>
          <a:xfrm flipH="1">
            <a:off x="9090211" y="3337559"/>
            <a:ext cx="1" cy="660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86290" y="371061"/>
            <a:ext cx="5749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level architecture of ABU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3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657" y="348343"/>
            <a:ext cx="113211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Where,</a:t>
            </a:r>
          </a:p>
          <a:p>
            <a:endParaRPr lang="en-US" dirty="0" smtClean="0"/>
          </a:p>
          <a:p>
            <a:r>
              <a:rPr lang="en-US" dirty="0" smtClean="0"/>
              <a:t>Data file contains 3 parts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Global: It’s a common configuration xml file which has DB connection details, server details etc. This helps us to run automation independently on any QA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Test suits: These are a collection of xml files where each feature in ABU are in separate files with a Modular approach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Expected Output: It is the output of manually executed test case to compare with result of the output generated by automation.</a:t>
            </a:r>
          </a:p>
          <a:p>
            <a:endParaRPr lang="en-US" dirty="0"/>
          </a:p>
          <a:p>
            <a:r>
              <a:rPr lang="en-US" dirty="0" smtClean="0"/>
              <a:t>Controller: It controls the flow of test cases.</a:t>
            </a:r>
          </a:p>
          <a:p>
            <a:endParaRPr lang="en-US" dirty="0"/>
          </a:p>
          <a:p>
            <a:r>
              <a:rPr lang="en-US" dirty="0" smtClean="0"/>
              <a:t>Data Scripts/Engine: It is the main function that executes the scripts.</a:t>
            </a:r>
          </a:p>
          <a:p>
            <a:endParaRPr lang="en-US" dirty="0"/>
          </a:p>
          <a:p>
            <a:r>
              <a:rPr lang="en-US" dirty="0" smtClean="0"/>
              <a:t>Output Data: It logs every detail of test execution.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95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74171" y="1121229"/>
            <a:ext cx="2699658" cy="43325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55170" y="1245705"/>
            <a:ext cx="2055507" cy="107217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Configuration Properties</a:t>
            </a:r>
          </a:p>
          <a:p>
            <a:pPr algn="ctr"/>
            <a:r>
              <a:rPr lang="en-US" dirty="0" err="1" smtClean="0"/>
              <a:t>Mysql</a:t>
            </a:r>
            <a:r>
              <a:rPr lang="en-US" dirty="0" smtClean="0"/>
              <a:t>, </a:t>
            </a:r>
            <a:r>
              <a:rPr lang="en-US" dirty="0" err="1" smtClean="0"/>
              <a:t>Bidmgr</a:t>
            </a:r>
            <a:r>
              <a:rPr lang="en-US" dirty="0" smtClean="0"/>
              <a:t> server details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33400" y="2442351"/>
            <a:ext cx="2138807" cy="291342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Slosh Factor Test Suit</a:t>
            </a:r>
          </a:p>
          <a:p>
            <a:pPr algn="ctr"/>
            <a:r>
              <a:rPr lang="en-US" dirty="0" smtClean="0"/>
              <a:t>Slosh Factor value, monthly budget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Expected Result </a:t>
            </a:r>
            <a:endParaRPr lang="en-US" dirty="0"/>
          </a:p>
          <a:p>
            <a:pPr algn="ctr"/>
            <a:r>
              <a:rPr lang="en-US" dirty="0" smtClean="0"/>
              <a:t>Common Carryover, </a:t>
            </a:r>
          </a:p>
          <a:p>
            <a:pPr algn="ctr"/>
            <a:r>
              <a:rPr lang="en-US" dirty="0" smtClean="0"/>
              <a:t>Dedicated carry over</a:t>
            </a:r>
          </a:p>
        </p:txBody>
      </p:sp>
      <p:sp>
        <p:nvSpPr>
          <p:cNvPr id="15" name="Flowchart: Alternate Process 14"/>
          <p:cNvSpPr/>
          <p:nvPr/>
        </p:nvSpPr>
        <p:spPr>
          <a:xfrm>
            <a:off x="3470411" y="1232806"/>
            <a:ext cx="3015343" cy="199208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case:</a:t>
            </a:r>
            <a:endParaRPr lang="en-US" dirty="0"/>
          </a:p>
          <a:p>
            <a:pPr marL="342900" indent="-342900" algn="ctr">
              <a:buAutoNum type="arabicPeriod"/>
            </a:pPr>
            <a:r>
              <a:rPr lang="en-US" dirty="0" smtClean="0"/>
              <a:t>Create and deploy an order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Run ABU</a:t>
            </a:r>
          </a:p>
          <a:p>
            <a:pPr marL="342900" indent="-342900" algn="ctr">
              <a:buAutoNum type="arabicPeriod"/>
            </a:pPr>
            <a:r>
              <a:rPr lang="en-US" dirty="0" smtClean="0"/>
              <a:t>Verify the </a:t>
            </a:r>
            <a:r>
              <a:rPr lang="en-US" dirty="0" err="1" smtClean="0"/>
              <a:t>admaxCarryover</a:t>
            </a:r>
            <a:r>
              <a:rPr lang="en-US" dirty="0" smtClean="0"/>
              <a:t> table</a:t>
            </a:r>
          </a:p>
        </p:txBody>
      </p:sp>
      <p:sp>
        <p:nvSpPr>
          <p:cNvPr id="16" name="Oval 15"/>
          <p:cNvSpPr/>
          <p:nvPr/>
        </p:nvSpPr>
        <p:spPr>
          <a:xfrm>
            <a:off x="7315199" y="772103"/>
            <a:ext cx="2982687" cy="28457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Modular functions to deploy an order; Running </a:t>
            </a:r>
            <a:r>
              <a:rPr lang="en-US" dirty="0" err="1" smtClean="0"/>
              <a:t>admax</a:t>
            </a:r>
            <a:r>
              <a:rPr lang="en-US" dirty="0" smtClean="0"/>
              <a:t> script;</a:t>
            </a:r>
          </a:p>
          <a:p>
            <a:pPr algn="ctr"/>
            <a:r>
              <a:rPr lang="en-US" dirty="0" smtClean="0"/>
              <a:t>Verify the expected result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7609113" y="4394988"/>
            <a:ext cx="2394858" cy="13432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No. of Test case</a:t>
            </a:r>
          </a:p>
          <a:p>
            <a:r>
              <a:rPr lang="en-US" dirty="0" smtClean="0"/>
              <a:t>No. of TC Passed</a:t>
            </a:r>
          </a:p>
          <a:p>
            <a:r>
              <a:rPr lang="en-US" dirty="0" smtClean="0"/>
              <a:t>No. of TC Failed</a:t>
            </a:r>
          </a:p>
        </p:txBody>
      </p:sp>
      <p:cxnSp>
        <p:nvCxnSpPr>
          <p:cNvPr id="19" name="Straight Arrow Connector 18"/>
          <p:cNvCxnSpPr>
            <a:endCxn id="18" idx="1"/>
          </p:cNvCxnSpPr>
          <p:nvPr/>
        </p:nvCxnSpPr>
        <p:spPr>
          <a:xfrm flipV="1">
            <a:off x="2898439" y="4363751"/>
            <a:ext cx="971196" cy="17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6" idx="4"/>
            <a:endCxn id="17" idx="0"/>
          </p:cNvCxnSpPr>
          <p:nvPr/>
        </p:nvCxnSpPr>
        <p:spPr>
          <a:xfrm flipH="1">
            <a:off x="8806542" y="3617843"/>
            <a:ext cx="1" cy="7771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5171" y="642257"/>
            <a:ext cx="1796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File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41371" y="642257"/>
            <a:ext cx="1709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Controller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447314" y="402771"/>
            <a:ext cx="143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Engine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915400" y="3925882"/>
            <a:ext cx="1937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 log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869635" y="3458817"/>
            <a:ext cx="2173356" cy="18098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 and store the values from XML.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217714"/>
            <a:ext cx="321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Verification of slosh factor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6485754" y="2211910"/>
            <a:ext cx="829445" cy="33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18" idx="0"/>
          </p:cNvCxnSpPr>
          <p:nvPr/>
        </p:nvCxnSpPr>
        <p:spPr>
          <a:xfrm flipV="1">
            <a:off x="4956313" y="3212182"/>
            <a:ext cx="0" cy="246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71999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3694</TotalTime>
  <Words>504</Words>
  <Application>Microsoft Office PowerPoint</Application>
  <PresentationFormat>Widescreen</PresentationFormat>
  <Paragraphs>78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Trebuchet MS</vt:lpstr>
      <vt:lpstr>Berlin</vt:lpstr>
      <vt:lpstr>AML ABU Automation</vt:lpstr>
      <vt:lpstr>What is a Testing Framework</vt:lpstr>
      <vt:lpstr>Why do we need a Testing Framework?</vt:lpstr>
      <vt:lpstr>Types of Testing Frameworks</vt:lpstr>
      <vt:lpstr>Data-Driven Testing Framework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AML Automation</dc:title>
  <dc:creator>Varshini.Padmanabhan</dc:creator>
  <cp:lastModifiedBy>Varshini Padmanabhan</cp:lastModifiedBy>
  <cp:revision>36</cp:revision>
  <dcterms:created xsi:type="dcterms:W3CDTF">2014-07-31T08:53:55Z</dcterms:created>
  <dcterms:modified xsi:type="dcterms:W3CDTF">2014-08-07T13:33:15Z</dcterms:modified>
</cp:coreProperties>
</file>